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57" r:id="rId3"/>
    <p:sldId id="292" r:id="rId4"/>
    <p:sldId id="319" r:id="rId5"/>
    <p:sldId id="308" r:id="rId6"/>
    <p:sldId id="309" r:id="rId7"/>
    <p:sldId id="311" r:id="rId8"/>
    <p:sldId id="285" r:id="rId9"/>
    <p:sldId id="306" r:id="rId10"/>
    <p:sldId id="278" r:id="rId11"/>
    <p:sldId id="288" r:id="rId12"/>
    <p:sldId id="264" r:id="rId13"/>
    <p:sldId id="297" r:id="rId14"/>
    <p:sldId id="307" r:id="rId15"/>
    <p:sldId id="323" r:id="rId16"/>
    <p:sldId id="298" r:id="rId17"/>
    <p:sldId id="316" r:id="rId18"/>
    <p:sldId id="279" r:id="rId19"/>
    <p:sldId id="296" r:id="rId20"/>
    <p:sldId id="318" r:id="rId21"/>
    <p:sldId id="317" r:id="rId22"/>
    <p:sldId id="287" r:id="rId23"/>
    <p:sldId id="312" r:id="rId24"/>
    <p:sldId id="313" r:id="rId25"/>
    <p:sldId id="324" r:id="rId26"/>
    <p:sldId id="321" r:id="rId27"/>
    <p:sldId id="322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>
        <p:scale>
          <a:sx n="100" d="100"/>
          <a:sy n="100" d="100"/>
        </p:scale>
        <p:origin x="-194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C063-B5E1-403B-8BAC-458D0491BB08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129B4-3CF4-4083-B2D2-915C45A4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was 3 </a:t>
            </a:r>
            <a:r>
              <a:rPr lang="en-US" dirty="0" err="1" smtClean="0"/>
              <a:t>ft-lbs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voltave</a:t>
            </a:r>
            <a:r>
              <a:rPr lang="en-US" dirty="0" smtClean="0"/>
              <a:t> does this run 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rad hard. How will</a:t>
            </a:r>
            <a:r>
              <a:rPr lang="en-US" baseline="0" dirty="0" smtClean="0"/>
              <a:t> we ensure this will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Servo</a:t>
            </a:r>
            <a:r>
              <a:rPr lang="en-US" baseline="0" dirty="0" smtClean="0"/>
              <a:t> – Position control, require a control signal.</a:t>
            </a:r>
          </a:p>
          <a:p>
            <a:r>
              <a:rPr lang="en-US" baseline="0" dirty="0" smtClean="0"/>
              <a:t>DC motor – using pulse width modulation (PWM)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Brushed vs Brushless: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Brushed – low cost, small enough to use in the </a:t>
            </a:r>
            <a:r>
              <a:rPr lang="en-US" baseline="0" dirty="0" err="1" smtClean="0"/>
              <a:t>cubesat</a:t>
            </a:r>
            <a:endParaRPr lang="en-US" baseline="0" dirty="0" smtClean="0"/>
          </a:p>
          <a:p>
            <a:r>
              <a:rPr lang="en-US" baseline="0" dirty="0" smtClean="0"/>
              <a:t>If the cube-sat is bigger – suggest to use brushless, due to low maintenance, avoid corrosion overtime.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Temperatures in Low Earth Orbit can range from -250°F(-157°C)  to 250°F(121°C)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Radiation can range from 100-10,000 rad(Si)/year depending on inclination in orbit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spring should apply enough tension to keep solar array taut without compromising solar array integrity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Ensured by following non-/functional requirements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We need</a:t>
            </a:r>
            <a:r>
              <a:rPr lang="en-US" baseline="0" dirty="0" smtClean="0">
                <a:solidFill>
                  <a:schemeClr val="tx1"/>
                </a:solidFill>
              </a:rPr>
              <a:t> fixed components for vibrational considerations as well as vacuum conditions so that our parts remain in their initial positions.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Weight of each component needs to be considered due to transportation.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1B0D0-C9A5-4AC2-8421-7703857246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specific examples of what has been learned from</a:t>
            </a:r>
            <a:r>
              <a:rPr lang="en-US" baseline="0" dirty="0" smtClean="0"/>
              <a:t> cube </a:t>
            </a:r>
            <a:r>
              <a:rPr lang="en-US" baseline="0" dirty="0" err="1" smtClean="0"/>
              <a:t>sats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these are costs for our non-space rated mock-up</a:t>
            </a:r>
          </a:p>
          <a:p>
            <a:r>
              <a:rPr lang="en-US" baseline="0" dirty="0" smtClean="0"/>
              <a:t>Make this table “fit” the page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Implementing the prototype this semester means that</a:t>
            </a:r>
            <a:r>
              <a:rPr lang="en-US" sz="1200" baseline="0" dirty="0" smtClean="0"/>
              <a:t> we conduct the tests we wrote up for each component</a:t>
            </a:r>
          </a:p>
          <a:p>
            <a:pPr marL="0" indent="0">
              <a:buNone/>
            </a:pPr>
            <a:r>
              <a:rPr lang="en-US" sz="1200" u="sng" baseline="0" dirty="0" smtClean="0"/>
              <a:t>Examples</a:t>
            </a:r>
            <a:endParaRPr lang="en-US" sz="1200" u="sng" dirty="0" smtClean="0"/>
          </a:p>
          <a:p>
            <a:pPr marL="0" indent="0">
              <a:buNone/>
            </a:pPr>
            <a:r>
              <a:rPr lang="en-US" sz="1200" dirty="0" smtClean="0"/>
              <a:t>Digital logic for PLC has been tested on the Altera Cyclone II FPGA </a:t>
            </a:r>
          </a:p>
          <a:p>
            <a:pPr marL="0" indent="0">
              <a:buNone/>
            </a:pPr>
            <a:r>
              <a:rPr lang="en-US" sz="1200" dirty="0" smtClean="0"/>
              <a:t>Solenoid has been bench-tested and found that 3 V is required to make connection</a:t>
            </a:r>
          </a:p>
          <a:p>
            <a:pPr marL="0" indent="0">
              <a:buNone/>
            </a:pPr>
            <a:r>
              <a:rPr lang="en-US" sz="1200" dirty="0" smtClean="0"/>
              <a:t>Motor will be bench-tested by measuring voltage constants, terminal resistance, &amp; torque</a:t>
            </a:r>
          </a:p>
          <a:p>
            <a:pPr marL="0" indent="0">
              <a:buNone/>
            </a:pPr>
            <a:r>
              <a:rPr lang="en-US" sz="1200" dirty="0" smtClean="0"/>
              <a:t>Silicone rubber wheels will be tested for static &amp; kinetic friction tested dry against a sled with a calibrated 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1B0D0-C9A5-4AC2-8421-7703857246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1139650-4863-4EEE-90C7-25312E1910D0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May15-12</a:t>
            </a:r>
          </a:p>
          <a:p>
            <a:r>
              <a:rPr lang="en-US" sz="2200" dirty="0" smtClean="0"/>
              <a:t>Client: John </a:t>
            </a:r>
            <a:r>
              <a:rPr lang="en-US" sz="2200" dirty="0" err="1" smtClean="0"/>
              <a:t>Carr</a:t>
            </a:r>
            <a:r>
              <a:rPr lang="en-US" sz="2200" dirty="0" smtClean="0"/>
              <a:t>, NASA</a:t>
            </a:r>
          </a:p>
          <a:p>
            <a:r>
              <a:rPr lang="en-US" sz="2200" dirty="0" smtClean="0"/>
              <a:t>Advisor: Gary Tuttle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err="1" smtClean="0"/>
              <a:t>Cubesat</a:t>
            </a:r>
            <a:r>
              <a:rPr lang="en-US" sz="5000" dirty="0" smtClean="0"/>
              <a:t> solar panels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674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 </a:t>
            </a:r>
            <a:r>
              <a:rPr lang="en-US" sz="4000" dirty="0" err="1"/>
              <a:t>CubeSats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Comparable Cost: $10,000</a:t>
            </a:r>
          </a:p>
          <a:p>
            <a:r>
              <a:rPr lang="en-US" sz="2200" dirty="0" smtClean="0"/>
              <a:t>Purpose: Space Research</a:t>
            </a:r>
          </a:p>
          <a:p>
            <a:r>
              <a:rPr lang="en-US" sz="2200" dirty="0" smtClean="0"/>
              <a:t>Users</a:t>
            </a:r>
          </a:p>
          <a:p>
            <a:pPr lvl="1"/>
            <a:r>
              <a:rPr lang="en-US" sz="2200" dirty="0" smtClean="0"/>
              <a:t>NASA</a:t>
            </a:r>
          </a:p>
          <a:p>
            <a:pPr lvl="1"/>
            <a:r>
              <a:rPr lang="en-US" sz="2200" dirty="0" smtClean="0"/>
              <a:t>Universities</a:t>
            </a:r>
          </a:p>
          <a:p>
            <a:pPr lvl="1"/>
            <a:r>
              <a:rPr lang="en-US" sz="2200" dirty="0" smtClean="0"/>
              <a:t>Private Corporations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9" y="2514600"/>
            <a:ext cx="348342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3434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Temperature swings        (-250F to +250F)</a:t>
            </a:r>
          </a:p>
          <a:p>
            <a:pPr lvl="1"/>
            <a:r>
              <a:rPr lang="en-US" sz="2400" dirty="0" smtClean="0"/>
              <a:t>Radiation exposure</a:t>
            </a:r>
          </a:p>
          <a:p>
            <a:pPr lvl="1"/>
            <a:r>
              <a:rPr lang="en-US" sz="2400" dirty="0" smtClean="0"/>
              <a:t>UV exposure</a:t>
            </a:r>
          </a:p>
          <a:p>
            <a:pPr lvl="1"/>
            <a:r>
              <a:rPr lang="en-US" sz="2400" dirty="0" smtClean="0"/>
              <a:t>Extremely low pressure (Vacuum)</a:t>
            </a:r>
          </a:p>
          <a:p>
            <a:pPr lvl="1"/>
            <a:r>
              <a:rPr lang="en-US" sz="2400" dirty="0" smtClean="0"/>
              <a:t>Near zero ease of access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keithcu.com/bookimages/wordpress_html_128d86f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37338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Potential Risks in LEO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63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 Costs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2199609"/>
              </p:ext>
            </p:extLst>
          </p:nvPr>
        </p:nvGraphicFramePr>
        <p:xfrm>
          <a:off x="978408" y="2362200"/>
          <a:ext cx="718026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Worksheet" r:id="rId4" imgW="6438900" imgH="1762215" progId="Excel.Sheet.12">
                  <p:embed/>
                </p:oleObj>
              </mc:Choice>
              <mc:Fallback>
                <p:oleObj name="Worksheet" r:id="rId4" imgW="6438900" imgH="17622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8408" y="2362200"/>
                        <a:ext cx="7180263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713514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Prototype Cost: $136.01</a:t>
            </a:r>
          </a:p>
          <a:p>
            <a:r>
              <a:rPr lang="en-US" sz="2200" dirty="0" smtClean="0"/>
              <a:t>Total Final Cost: $2,398.50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5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Hardware</a:t>
            </a:r>
          </a:p>
          <a:p>
            <a:r>
              <a:rPr lang="en-US" sz="2200" dirty="0" smtClean="0"/>
              <a:t>Atmel Rad-Hard FPGA</a:t>
            </a:r>
          </a:p>
          <a:p>
            <a:r>
              <a:rPr lang="en-US" sz="2200" dirty="0" smtClean="0"/>
              <a:t>Motor</a:t>
            </a:r>
          </a:p>
          <a:p>
            <a:r>
              <a:rPr lang="en-US" sz="2200" dirty="0" smtClean="0"/>
              <a:t>Motor controller</a:t>
            </a:r>
          </a:p>
          <a:p>
            <a:r>
              <a:rPr lang="en-US" sz="2200" dirty="0" smtClean="0"/>
              <a:t>Relays</a:t>
            </a:r>
          </a:p>
          <a:p>
            <a:r>
              <a:rPr lang="en-US" sz="2200" dirty="0" smtClean="0"/>
              <a:t>Solar array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Software</a:t>
            </a:r>
          </a:p>
          <a:p>
            <a:r>
              <a:rPr lang="en-US" sz="2200" dirty="0" smtClean="0"/>
              <a:t>VHDL</a:t>
            </a:r>
          </a:p>
          <a:p>
            <a:r>
              <a:rPr lang="en-US" sz="2200" dirty="0" smtClean="0"/>
              <a:t>A2D conversion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Technology Platform</a:t>
            </a:r>
            <a:endParaRPr lang="en-US" sz="4000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3383918" y="2971800"/>
            <a:ext cx="5295901" cy="2986878"/>
            <a:chOff x="-9525" y="-133714"/>
            <a:chExt cx="6419850" cy="4315189"/>
          </a:xfrm>
        </p:grpSpPr>
        <p:cxnSp>
          <p:nvCxnSpPr>
            <p:cNvPr id="137" name="Straight Arrow Connector 136"/>
            <p:cNvCxnSpPr/>
            <p:nvPr/>
          </p:nvCxnSpPr>
          <p:spPr>
            <a:xfrm flipV="1">
              <a:off x="3076575" y="285750"/>
              <a:ext cx="827151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-9525" y="-133714"/>
              <a:ext cx="6419850" cy="4315189"/>
              <a:chOff x="-9525" y="-133714"/>
              <a:chExt cx="6419850" cy="431518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-9525" y="-133714"/>
                <a:ext cx="6419850" cy="4315189"/>
                <a:chOff x="-10119" y="-130973"/>
                <a:chExt cx="6819900" cy="4226723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114300" y="-130973"/>
                  <a:ext cx="6695479" cy="3838993"/>
                  <a:chOff x="0" y="-229253"/>
                  <a:chExt cx="7190362" cy="3329641"/>
                </a:xfrm>
                <a:effectLst>
                  <a:glow rad="127000">
                    <a:schemeClr val="bg1"/>
                  </a:glow>
                </a:effectLst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1440267" y="1181100"/>
                    <a:ext cx="5750095" cy="1571625"/>
                    <a:chOff x="525867" y="0"/>
                    <a:chExt cx="5750095" cy="1571625"/>
                  </a:xfrm>
                </p:grpSpPr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525867" y="0"/>
                      <a:ext cx="3579408" cy="1571625"/>
                      <a:chOff x="525867" y="0"/>
                      <a:chExt cx="3579408" cy="1571625"/>
                    </a:xfrm>
                  </p:grpSpPr>
                  <p:grpSp>
                    <p:nvGrpSpPr>
                      <p:cNvPr id="165" name="Group 164"/>
                      <p:cNvGrpSpPr/>
                      <p:nvPr/>
                    </p:nvGrpSpPr>
                    <p:grpSpPr>
                      <a:xfrm>
                        <a:off x="608496" y="19050"/>
                        <a:ext cx="2125179" cy="733425"/>
                        <a:chOff x="608496" y="0"/>
                        <a:chExt cx="2125179" cy="733425"/>
                      </a:xfrm>
                    </p:grpSpPr>
                    <p:sp>
                      <p:nvSpPr>
                        <p:cNvPr id="176" name="Rectangle 175"/>
                        <p:cNvSpPr/>
                        <p:nvPr/>
                      </p:nvSpPr>
                      <p:spPr>
                        <a:xfrm>
                          <a:off x="608496" y="0"/>
                          <a:ext cx="1590680" cy="73342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ea typeface="Calibri"/>
                              <a:cs typeface="Times New Roman"/>
                            </a:rPr>
                            <a:t>Altera Cyclone </a:t>
                          </a:r>
                          <a:r>
                            <a:rPr lang="en-US" sz="1100" dirty="0">
                              <a:ea typeface="Calibri"/>
                              <a:cs typeface="Times New Roman"/>
                            </a:rPr>
                            <a:t>V</a:t>
                          </a:r>
                          <a:r>
                            <a:rPr lang="en-US" sz="1100" dirty="0" smtClean="0">
                              <a:effectLst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>
                              <a:effectLst/>
                              <a:ea typeface="Calibri"/>
                              <a:cs typeface="Times New Roman"/>
                            </a:rPr>
                            <a:t>Programmable Logic Controller</a:t>
                          </a:r>
                        </a:p>
                      </p:txBody>
                    </p:sp>
                    <p:cxnSp>
                      <p:nvCxnSpPr>
                        <p:cNvPr id="177" name="Straight Arrow Connector 176"/>
                        <p:cNvCxnSpPr/>
                        <p:nvPr/>
                      </p:nvCxnSpPr>
                      <p:spPr>
                        <a:xfrm>
                          <a:off x="2277116" y="95250"/>
                          <a:ext cx="45655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66" name="Group 165"/>
                      <p:cNvGrpSpPr/>
                      <p:nvPr/>
                    </p:nvGrpSpPr>
                    <p:grpSpPr>
                      <a:xfrm>
                        <a:off x="525867" y="0"/>
                        <a:ext cx="3579408" cy="1571625"/>
                        <a:chOff x="402042" y="0"/>
                        <a:chExt cx="3579408" cy="1571625"/>
                      </a:xfrm>
                    </p:grpSpPr>
                    <p:sp>
                      <p:nvSpPr>
                        <p:cNvPr id="167" name="Rectangle 166"/>
                        <p:cNvSpPr/>
                        <p:nvPr/>
                      </p:nvSpPr>
                      <p:spPr>
                        <a:xfrm>
                          <a:off x="402042" y="1196357"/>
                          <a:ext cx="1362075" cy="375268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ea typeface="Calibri"/>
                              <a:cs typeface="Times New Roman"/>
                            </a:rPr>
                            <a:t>Stop Sensors</a:t>
                          </a:r>
                        </a:p>
                      </p:txBody>
                    </p:sp>
                    <p:grpSp>
                      <p:nvGrpSpPr>
                        <p:cNvPr id="168" name="Group 167"/>
                        <p:cNvGrpSpPr/>
                        <p:nvPr/>
                      </p:nvGrpSpPr>
                      <p:grpSpPr>
                        <a:xfrm>
                          <a:off x="1162563" y="0"/>
                          <a:ext cx="2818887" cy="1571625"/>
                          <a:chOff x="467238" y="0"/>
                          <a:chExt cx="2818887" cy="1571625"/>
                        </a:xfrm>
                      </p:grpSpPr>
                      <p:sp>
                        <p:nvSpPr>
                          <p:cNvPr id="169" name="Rectangle 168"/>
                          <p:cNvSpPr/>
                          <p:nvPr/>
                        </p:nvSpPr>
                        <p:spPr>
                          <a:xfrm>
                            <a:off x="2009775" y="0"/>
                            <a:ext cx="1276350" cy="609600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100" dirty="0">
                                <a:effectLst/>
                                <a:ea typeface="Calibri"/>
                                <a:cs typeface="Times New Roman"/>
                              </a:rPr>
                              <a:t>Motor Controller</a:t>
                            </a:r>
                          </a:p>
                        </p:txBody>
                      </p:sp>
                      <p:cxnSp>
                        <p:nvCxnSpPr>
                          <p:cNvPr id="170" name="Straight Arrow Connector 169"/>
                          <p:cNvCxnSpPr/>
                          <p:nvPr/>
                        </p:nvCxnSpPr>
                        <p:spPr>
                          <a:xfrm>
                            <a:off x="1457966" y="323850"/>
                            <a:ext cx="456559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1" name="Straight Arrow Connector 170"/>
                          <p:cNvCxnSpPr/>
                          <p:nvPr/>
                        </p:nvCxnSpPr>
                        <p:spPr>
                          <a:xfrm flipH="1">
                            <a:off x="1403634" y="476250"/>
                            <a:ext cx="606142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2" name="Straight Arrow Connector 171"/>
                          <p:cNvCxnSpPr/>
                          <p:nvPr/>
                        </p:nvCxnSpPr>
                        <p:spPr>
                          <a:xfrm flipV="1">
                            <a:off x="467238" y="828675"/>
                            <a:ext cx="0" cy="28575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3" name="Rectangle 172"/>
                          <p:cNvSpPr/>
                          <p:nvPr/>
                        </p:nvSpPr>
                        <p:spPr>
                          <a:xfrm>
                            <a:off x="1257300" y="1181100"/>
                            <a:ext cx="1466850" cy="390525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100" dirty="0">
                                <a:effectLst/>
                                <a:ea typeface="Calibri"/>
                                <a:cs typeface="Times New Roman"/>
                              </a:rPr>
                              <a:t>Human Interface</a:t>
                            </a:r>
                          </a:p>
                        </p:txBody>
                      </p:sp>
                      <p:cxnSp>
                        <p:nvCxnSpPr>
                          <p:cNvPr id="174" name="Straight Arrow Connector 173"/>
                          <p:cNvCxnSpPr/>
                          <p:nvPr/>
                        </p:nvCxnSpPr>
                        <p:spPr>
                          <a:xfrm>
                            <a:off x="849445" y="828675"/>
                            <a:ext cx="407855" cy="28575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5" name="Straight Arrow Connector 174"/>
                          <p:cNvCxnSpPr/>
                          <p:nvPr/>
                        </p:nvCxnSpPr>
                        <p:spPr>
                          <a:xfrm flipH="1" flipV="1">
                            <a:off x="1209675" y="828675"/>
                            <a:ext cx="523875" cy="352426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162" name="Rectangle 161"/>
                    <p:cNvSpPr/>
                    <p:nvPr/>
                  </p:nvSpPr>
                  <p:spPr>
                    <a:xfrm>
                      <a:off x="4742247" y="19050"/>
                      <a:ext cx="1533715" cy="457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ea typeface="Calibri"/>
                          <a:cs typeface="Times New Roman"/>
                        </a:rPr>
                        <a:t>Forward/Reverse Bias Motor</a:t>
                      </a:r>
                    </a:p>
                  </p:txBody>
                </p:sp>
                <p:cxnSp>
                  <p:nvCxnSpPr>
                    <p:cNvPr id="163" name="Straight Arrow Connector 162"/>
                    <p:cNvCxnSpPr/>
                    <p:nvPr/>
                  </p:nvCxnSpPr>
                  <p:spPr>
                    <a:xfrm>
                      <a:off x="4105275" y="114300"/>
                      <a:ext cx="483539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Arrow Connector 163"/>
                    <p:cNvCxnSpPr/>
                    <p:nvPr/>
                  </p:nvCxnSpPr>
                  <p:spPr>
                    <a:xfrm flipH="1">
                      <a:off x="4219575" y="323850"/>
                      <a:ext cx="70485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0" y="-229253"/>
                    <a:ext cx="5536016" cy="3329641"/>
                    <a:chOff x="0" y="-229253"/>
                    <a:chExt cx="5536016" cy="3329641"/>
                  </a:xfrm>
                </p:grpSpPr>
                <p:sp>
                  <p:nvSpPr>
                    <p:cNvPr id="151" name="Rectangle 150"/>
                    <p:cNvSpPr/>
                    <p:nvPr/>
                  </p:nvSpPr>
                  <p:spPr>
                    <a:xfrm>
                      <a:off x="0" y="0"/>
                      <a:ext cx="1133475" cy="2667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ea typeface="Calibri"/>
                          <a:cs typeface="Times New Roman"/>
                        </a:rPr>
                        <a:t>Power Jack</a:t>
                      </a: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4402541" y="-229253"/>
                      <a:ext cx="1133475" cy="48737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ea typeface="Calibri"/>
                          <a:cs typeface="Times New Roman"/>
                        </a:rPr>
                        <a:t>3.3V Regulator</a:t>
                      </a:r>
                    </a:p>
                  </p:txBody>
                </p:sp>
                <p:cxnSp>
                  <p:nvCxnSpPr>
                    <p:cNvPr id="153" name="Straight Arrow Connector 152"/>
                    <p:cNvCxnSpPr/>
                    <p:nvPr/>
                  </p:nvCxnSpPr>
                  <p:spPr>
                    <a:xfrm flipV="1">
                      <a:off x="1181100" y="123825"/>
                      <a:ext cx="943641" cy="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Arrow Connector 153"/>
                    <p:cNvCxnSpPr/>
                    <p:nvPr/>
                  </p:nvCxnSpPr>
                  <p:spPr>
                    <a:xfrm>
                      <a:off x="1962151" y="426523"/>
                      <a:ext cx="0" cy="67837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>
                      <a:off x="63191" y="755674"/>
                      <a:ext cx="480175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Arrow Connector 155"/>
                    <p:cNvCxnSpPr/>
                    <p:nvPr/>
                  </p:nvCxnSpPr>
                  <p:spPr>
                    <a:xfrm>
                      <a:off x="4133850" y="426523"/>
                      <a:ext cx="0" cy="67837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63191" y="755674"/>
                      <a:ext cx="0" cy="234471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63191" y="3100388"/>
                      <a:ext cx="34039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Arrow Connector 158"/>
                    <p:cNvCxnSpPr/>
                    <p:nvPr/>
                  </p:nvCxnSpPr>
                  <p:spPr>
                    <a:xfrm flipV="1">
                      <a:off x="3467100" y="2838450"/>
                      <a:ext cx="0" cy="26193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Arrow Connector 159"/>
                    <p:cNvCxnSpPr/>
                    <p:nvPr/>
                  </p:nvCxnSpPr>
                  <p:spPr>
                    <a:xfrm flipV="1">
                      <a:off x="2124742" y="2838450"/>
                      <a:ext cx="0" cy="26193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8" name="Rectangle 147"/>
                <p:cNvSpPr/>
                <p:nvPr/>
              </p:nvSpPr>
              <p:spPr>
                <a:xfrm>
                  <a:off x="-10119" y="0"/>
                  <a:ext cx="6819900" cy="40957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Rectangle 140"/>
              <p:cNvSpPr/>
              <p:nvPr/>
            </p:nvSpPr>
            <p:spPr>
              <a:xfrm>
                <a:off x="390525" y="2888306"/>
                <a:ext cx="781049" cy="53444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Locking Solenoid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019299" y="-133714"/>
                <a:ext cx="993140" cy="571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 smtClean="0">
                    <a:ea typeface="Calibri"/>
                    <a:cs typeface="Times New Roman"/>
                  </a:rPr>
                  <a:t>5.5 </a:t>
                </a:r>
                <a:r>
                  <a:rPr lang="en-US" sz="1100" dirty="0" smtClean="0">
                    <a:effectLst/>
                    <a:ea typeface="Calibri"/>
                    <a:cs typeface="Times New Roman"/>
                  </a:rPr>
                  <a:t>V 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>Regulator</a:t>
                </a: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2486025" y="447675"/>
                <a:ext cx="0" cy="4357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>
                <a:off x="1143000" y="1971675"/>
                <a:ext cx="29908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Connector 137"/>
            <p:cNvCxnSpPr/>
            <p:nvPr/>
          </p:nvCxnSpPr>
          <p:spPr>
            <a:xfrm flipV="1">
              <a:off x="4371975" y="377952"/>
              <a:ext cx="0" cy="6476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4899347" y="3506105"/>
            <a:ext cx="15703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42" idx="2"/>
          </p:cNvCxnSpPr>
          <p:nvPr/>
        </p:nvCxnSpPr>
        <p:spPr>
          <a:xfrm flipV="1">
            <a:off x="5467182" y="3367193"/>
            <a:ext cx="0" cy="1389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036084" y="5454097"/>
            <a:ext cx="0" cy="21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13929" y="4256078"/>
            <a:ext cx="586209" cy="308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ea typeface="Calibri"/>
                <a:cs typeface="Times New Roman"/>
              </a:rPr>
              <a:t>Relay</a:t>
            </a:r>
            <a:endParaRPr lang="en-US" sz="1100" dirty="0">
              <a:ea typeface="Calibri"/>
              <a:cs typeface="Times New Roman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036084" y="4648200"/>
            <a:ext cx="0" cy="299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Implementing Prototype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Each individual member researched &amp; selected at least one component of the final design</a:t>
            </a:r>
          </a:p>
          <a:p>
            <a:pPr marL="0" indent="0">
              <a:buNone/>
            </a:pPr>
            <a:r>
              <a:rPr lang="en-US" sz="2200" dirty="0" smtClean="0"/>
              <a:t>For each component members were asked to create a test for functionality</a:t>
            </a:r>
          </a:p>
          <a:p>
            <a:pPr marL="0" indent="0">
              <a:buNone/>
            </a:pPr>
            <a:endParaRPr lang="en-US" sz="17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39290"/>
              </p:ext>
            </p:extLst>
          </p:nvPr>
        </p:nvGraphicFramePr>
        <p:xfrm>
          <a:off x="1676400" y="2971800"/>
          <a:ext cx="5410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86"/>
                <a:gridCol w="2833914"/>
              </a:tblGrid>
              <a:tr h="3396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Individual Components to</a:t>
                      </a:r>
                      <a:r>
                        <a:rPr lang="en-US" sz="2800" baseline="0" dirty="0" smtClean="0"/>
                        <a:t> be Tested</a:t>
                      </a:r>
                      <a:endParaRPr 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5863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FPGA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Solenoids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Motor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Bearings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Motor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controller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Wheels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Springs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Tape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2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BEARINGS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628650" y="1690686"/>
            <a:ext cx="7886700" cy="4486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Prototype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Fastenal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30-35% Greased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Space Implementation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Timken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Design, Structure and Testing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Lubrication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Prototype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NASA test and usage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2" descr="C:\Users\Owner\AppData\Local\Temp\IMG_05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465" r="736" b="3894"/>
          <a:stretch/>
        </p:blipFill>
        <p:spPr bwMode="auto">
          <a:xfrm>
            <a:off x="5019674" y="1752600"/>
            <a:ext cx="2662434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34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General</a:t>
            </a:r>
          </a:p>
          <a:p>
            <a:r>
              <a:rPr lang="en-US" sz="2200" dirty="0" smtClean="0"/>
              <a:t>Used to latch boom</a:t>
            </a:r>
          </a:p>
          <a:p>
            <a:r>
              <a:rPr lang="en-US" sz="2200" dirty="0" smtClean="0"/>
              <a:t>Reduce power consumption</a:t>
            </a:r>
          </a:p>
          <a:p>
            <a:r>
              <a:rPr lang="en-US" sz="2200" dirty="0" smtClean="0"/>
              <a:t>Testing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Magnetic Latching System</a:t>
            </a:r>
          </a:p>
          <a:p>
            <a:r>
              <a:rPr lang="en-US" sz="2200" dirty="0" smtClean="0"/>
              <a:t>Stays in position when voltage is removed</a:t>
            </a:r>
          </a:p>
          <a:p>
            <a:pPr lvl="1"/>
            <a:r>
              <a:rPr lang="en-US" sz="2200" dirty="0" smtClean="0"/>
              <a:t>Held out by spring</a:t>
            </a:r>
          </a:p>
          <a:p>
            <a:pPr lvl="1"/>
            <a:r>
              <a:rPr lang="en-US" sz="2200" dirty="0" smtClean="0"/>
              <a:t>Held in by magnet</a:t>
            </a:r>
          </a:p>
          <a:p>
            <a:r>
              <a:rPr lang="en-US" sz="2200" dirty="0" smtClean="0"/>
              <a:t>Reverse voltage to move core in other direction</a:t>
            </a:r>
          </a:p>
          <a:p>
            <a:r>
              <a:rPr lang="en-US" sz="2200" dirty="0" smtClean="0"/>
              <a:t>“Zero-Power-to-Hold”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Solenoids</a:t>
            </a:r>
          </a:p>
        </p:txBody>
      </p:sp>
      <p:pic>
        <p:nvPicPr>
          <p:cNvPr id="4098" name="Picture 2" descr="C:\Users\Owner\AppData\Local\Temp\solen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" y="3953048"/>
            <a:ext cx="4120224" cy="14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Owner\AppData\Local\Temp\IMG_05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36111" r="29447" b="21111"/>
          <a:stretch/>
        </p:blipFill>
        <p:spPr bwMode="auto">
          <a:xfrm>
            <a:off x="5257800" y="381000"/>
            <a:ext cx="2000250" cy="11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Constant Force Spring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Prototype spring:</a:t>
            </a:r>
          </a:p>
          <a:p>
            <a:pPr lvl="1"/>
            <a:r>
              <a:rPr lang="en-US" sz="2200" dirty="0" smtClean="0"/>
              <a:t>Compact</a:t>
            </a:r>
            <a:endParaRPr lang="en-US" sz="2200" dirty="0"/>
          </a:p>
          <a:p>
            <a:pPr lvl="1"/>
            <a:r>
              <a:rPr lang="en-US" sz="2200" dirty="0" smtClean="0"/>
              <a:t>Correctly tensioned</a:t>
            </a:r>
          </a:p>
          <a:p>
            <a:pPr lvl="1"/>
            <a:r>
              <a:rPr lang="en-US" sz="2200" dirty="0" smtClean="0"/>
              <a:t>Low cost</a:t>
            </a:r>
          </a:p>
          <a:p>
            <a:pPr marL="0" indent="0">
              <a:buNone/>
            </a:pPr>
            <a:r>
              <a:rPr lang="en-US" sz="2200" dirty="0" smtClean="0"/>
              <a:t>For NASA’s actual use</a:t>
            </a:r>
          </a:p>
          <a:p>
            <a:pPr lvl="1"/>
            <a:r>
              <a:rPr lang="en-US" sz="2200" dirty="0" smtClean="0"/>
              <a:t>Vulcan Spring’s products recommended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2675125" cy="2569221"/>
          </a:xfrm>
          <a:prstGeom prst="rect">
            <a:avLst/>
          </a:prstGeom>
        </p:spPr>
      </p:pic>
      <p:pic>
        <p:nvPicPr>
          <p:cNvPr id="6" name="Picture 74" descr="C:\Users\Owner\Documents\Iowa State\Senior Design\Closer Insid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4174" r="27022" b="23079"/>
          <a:stretch/>
        </p:blipFill>
        <p:spPr bwMode="auto">
          <a:xfrm>
            <a:off x="21717000" y="2590800"/>
            <a:ext cx="2763900" cy="2608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Human to Machine Interface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/>
              <a:t>Test </a:t>
            </a:r>
            <a:r>
              <a:rPr lang="en-US" sz="2200" dirty="0" smtClean="0"/>
              <a:t>Requirement</a:t>
            </a:r>
          </a:p>
          <a:p>
            <a:r>
              <a:rPr lang="en-US" sz="2200" dirty="0" smtClean="0"/>
              <a:t>Momentary Push Button</a:t>
            </a:r>
          </a:p>
          <a:p>
            <a:r>
              <a:rPr lang="en-US" sz="2200" dirty="0" smtClean="0"/>
              <a:t>Three Switches</a:t>
            </a:r>
          </a:p>
          <a:p>
            <a:pPr lvl="1"/>
            <a:r>
              <a:rPr lang="en-US" sz="2200" dirty="0" smtClean="0"/>
              <a:t>Stop</a:t>
            </a:r>
          </a:p>
          <a:p>
            <a:pPr lvl="1"/>
            <a:r>
              <a:rPr lang="en-US" sz="2200" dirty="0" smtClean="0"/>
              <a:t>Send Out</a:t>
            </a:r>
          </a:p>
          <a:p>
            <a:pPr lvl="1"/>
            <a:r>
              <a:rPr lang="en-US" sz="2200" dirty="0" smtClean="0"/>
              <a:t>Send In</a:t>
            </a:r>
          </a:p>
          <a:p>
            <a:r>
              <a:rPr lang="en-US" sz="2200" dirty="0" smtClean="0"/>
              <a:t>Seven Segment Display</a:t>
            </a:r>
          </a:p>
          <a:p>
            <a:endParaRPr lang="en-US" dirty="0"/>
          </a:p>
        </p:txBody>
      </p:sp>
      <p:pic>
        <p:nvPicPr>
          <p:cNvPr id="7170" name="Picture 2" descr="C:\Users\Owner\AppData\Local\Temp\IMG_0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57375"/>
            <a:ext cx="4114800" cy="3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wner\AppData\Local\Temp\IMG_0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590801"/>
            <a:ext cx="4746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Owner\AppData\Local\Temp\IMG_0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11" y="2590801"/>
            <a:ext cx="4746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Field programmable logic controller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ALTERA Cyclone V Test</a:t>
            </a:r>
          </a:p>
          <a:p>
            <a:r>
              <a:rPr lang="en-US" sz="2200" dirty="0" smtClean="0"/>
              <a:t>AT40KEL040</a:t>
            </a:r>
          </a:p>
          <a:p>
            <a:pPr lvl="1"/>
            <a:r>
              <a:rPr lang="en-US" sz="2200" dirty="0" smtClean="0"/>
              <a:t>Rad Hard</a:t>
            </a:r>
          </a:p>
          <a:p>
            <a:pPr lvl="1"/>
            <a:r>
              <a:rPr lang="en-US" sz="2200" dirty="0" smtClean="0"/>
              <a:t>233 I/O Pins</a:t>
            </a:r>
          </a:p>
          <a:p>
            <a:pPr lvl="1"/>
            <a:r>
              <a:rPr lang="en-US" sz="2200" dirty="0" smtClean="0"/>
              <a:t>ATMEL FPGA Designer®</a:t>
            </a:r>
          </a:p>
          <a:p>
            <a:r>
              <a:rPr lang="en-US" sz="2200" dirty="0" smtClean="0"/>
              <a:t>3.3V Supply</a:t>
            </a:r>
          </a:p>
          <a:p>
            <a:r>
              <a:rPr lang="en-US" sz="2200" dirty="0" smtClean="0"/>
              <a:t>Reprogrammable</a:t>
            </a:r>
          </a:p>
          <a:p>
            <a:pPr lvl="1"/>
            <a:r>
              <a:rPr lang="en-US" sz="2200" dirty="0" err="1" smtClean="0"/>
              <a:t>Quartus</a:t>
            </a:r>
            <a:r>
              <a:rPr lang="en-US" sz="2200" dirty="0" smtClean="0"/>
              <a:t> II VHDL</a:t>
            </a:r>
          </a:p>
          <a:p>
            <a:r>
              <a:rPr lang="en-US" sz="2200" dirty="0"/>
              <a:t>MIL STD 883 Method </a:t>
            </a:r>
            <a:r>
              <a:rPr lang="en-US" sz="2200" dirty="0" smtClean="0"/>
              <a:t>1019.9</a:t>
            </a:r>
          </a:p>
        </p:txBody>
      </p:sp>
      <p:pic>
        <p:nvPicPr>
          <p:cNvPr id="6146" name="Picture 2" descr="C:\Users\Owner\AppData\Local\Temp\IMG_0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57577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Preliminary Problem </a:t>
            </a:r>
            <a:r>
              <a:rPr lang="en-US" sz="4000" dirty="0"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7924800" cy="43434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lnSpc>
                <a:spcPct val="300000"/>
              </a:lnSpc>
              <a:buNone/>
            </a:pPr>
            <a:r>
              <a:rPr lang="en-US" sz="2200" dirty="0" smtClean="0"/>
              <a:t>Our group is tasked with designing and implementing a deployable and retractable boom that fits inside a 1 cubic foot satellite used to deploy and retract a solar cell array with a minimum area of 9ft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67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Brushed DC motor with gearbox</a:t>
            </a:r>
          </a:p>
          <a:p>
            <a:r>
              <a:rPr lang="en-US" sz="2200" dirty="0"/>
              <a:t>57 rpm</a:t>
            </a:r>
          </a:p>
          <a:p>
            <a:r>
              <a:rPr lang="en-US" sz="2200" dirty="0"/>
              <a:t>Small size</a:t>
            </a:r>
          </a:p>
          <a:p>
            <a:r>
              <a:rPr lang="en-US" sz="2200" dirty="0"/>
              <a:t>260 </a:t>
            </a:r>
            <a:r>
              <a:rPr lang="en-US" sz="2200" dirty="0" err="1"/>
              <a:t>oz·in</a:t>
            </a:r>
            <a:r>
              <a:rPr lang="en-US" sz="2200" dirty="0"/>
              <a:t> stall torque</a:t>
            </a:r>
          </a:p>
          <a:p>
            <a:r>
              <a:rPr lang="en-US" sz="2200" dirty="0"/>
              <a:t>Terminal resistance and torque testing</a:t>
            </a:r>
          </a:p>
        </p:txBody>
      </p:sp>
      <p:pic>
        <p:nvPicPr>
          <p:cNvPr id="5122" name="Picture 2" descr="C:\Users\Owner\AppData\Local\Temp\IMG_05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r="-808" b="35001"/>
          <a:stretch/>
        </p:blipFill>
        <p:spPr bwMode="auto">
          <a:xfrm>
            <a:off x="4953000" y="2209800"/>
            <a:ext cx="3810000" cy="16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Motor Driver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Operates </a:t>
            </a:r>
            <a:r>
              <a:rPr lang="en-US" sz="2200" dirty="0" smtClean="0"/>
              <a:t>at 5.5V </a:t>
            </a:r>
            <a:r>
              <a:rPr lang="en-US" sz="2200" dirty="0"/>
              <a:t>delivering continuous </a:t>
            </a:r>
            <a:r>
              <a:rPr lang="en-US" sz="2200" dirty="0" smtClean="0"/>
              <a:t>12</a:t>
            </a:r>
            <a:r>
              <a:rPr lang="en-US" sz="2200" dirty="0"/>
              <a:t> </a:t>
            </a:r>
            <a:r>
              <a:rPr lang="en-US" sz="2200" dirty="0" smtClean="0"/>
              <a:t>A</a:t>
            </a:r>
            <a:endParaRPr lang="en-US" sz="2200" dirty="0"/>
          </a:p>
          <a:p>
            <a:r>
              <a:rPr lang="en-US" sz="2200" dirty="0"/>
              <a:t>Various built in shutdowns and </a:t>
            </a:r>
            <a:r>
              <a:rPr lang="en-US" sz="2200" dirty="0" smtClean="0"/>
              <a:t>protections</a:t>
            </a:r>
            <a:endParaRPr lang="en-US" sz="2200" dirty="0"/>
          </a:p>
          <a:p>
            <a:r>
              <a:rPr lang="en-US" sz="2200" dirty="0"/>
              <a:t>Compact </a:t>
            </a:r>
            <a:r>
              <a:rPr lang="en-US" sz="2200" dirty="0" smtClean="0"/>
              <a:t>Size</a:t>
            </a:r>
            <a:endParaRPr lang="en-US" sz="2200" dirty="0"/>
          </a:p>
          <a:p>
            <a:r>
              <a:rPr lang="en-US" sz="2200" dirty="0"/>
              <a:t>Test current sense ability and </a:t>
            </a:r>
            <a:r>
              <a:rPr lang="en-US" sz="2200" dirty="0" smtClean="0"/>
              <a:t>LEDs</a:t>
            </a:r>
            <a:endParaRPr lang="en-US" sz="2200" dirty="0"/>
          </a:p>
        </p:txBody>
      </p:sp>
      <p:pic>
        <p:nvPicPr>
          <p:cNvPr id="4098" name="Picture 2" descr="C:\Users\Owner\AppData\Local\Temp\IMG_0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30972" r="31041" b="29306"/>
          <a:stretch/>
        </p:blipFill>
        <p:spPr bwMode="auto">
          <a:xfrm>
            <a:off x="3547872" y="3520542"/>
            <a:ext cx="2133600" cy="20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Electrical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172:1 </a:t>
            </a:r>
            <a:r>
              <a:rPr lang="en-US" sz="2200" dirty="0" err="1" smtClean="0"/>
              <a:t>Gearmotor</a:t>
            </a:r>
            <a:r>
              <a:rPr lang="en-US" sz="2200" dirty="0" smtClean="0"/>
              <a:t> with 260 </a:t>
            </a:r>
            <a:r>
              <a:rPr lang="en-US" sz="2200" dirty="0" err="1" smtClean="0"/>
              <a:t>oz</a:t>
            </a:r>
            <a:r>
              <a:rPr lang="en-US" sz="2200" dirty="0" smtClean="0"/>
              <a:t>-in stall torque</a:t>
            </a:r>
          </a:p>
          <a:p>
            <a:r>
              <a:rPr lang="en-US" sz="2200" dirty="0" smtClean="0"/>
              <a:t>Motor Driver</a:t>
            </a:r>
          </a:p>
          <a:p>
            <a:r>
              <a:rPr lang="en-US" sz="2200" dirty="0" smtClean="0"/>
              <a:t>Atmel Microcontroller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556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Zoom-in side View</a:t>
            </a:r>
            <a:endParaRPr lang="en-US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500" y="5251963"/>
            <a:ext cx="2449068" cy="1350264"/>
            <a:chOff x="1486154" y="3581400"/>
            <a:chExt cx="2857246" cy="170457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 t="1" r="18663" b="64492"/>
            <a:stretch/>
          </p:blipFill>
          <p:spPr bwMode="auto">
            <a:xfrm>
              <a:off x="1486154" y="3581400"/>
              <a:ext cx="2857246" cy="1704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209800" y="3962400"/>
              <a:ext cx="1511300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1417638"/>
            <a:ext cx="10951464" cy="4940171"/>
            <a:chOff x="0" y="1417638"/>
            <a:chExt cx="10951464" cy="4940171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1417638"/>
              <a:ext cx="8132064" cy="4769802"/>
              <a:chOff x="0" y="1417638"/>
              <a:chExt cx="8132064" cy="476980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429000" y="2143990"/>
                <a:ext cx="1447800" cy="15136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71800" y="3825240"/>
                <a:ext cx="2438400" cy="2362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52600" y="3657600"/>
                <a:ext cx="4419600" cy="1676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31264" y="1752600"/>
                <a:ext cx="6400800" cy="152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82312" y="3543460"/>
                <a:ext cx="1600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Measuring Tape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19800" y="1417638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Solar Panels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81400" y="45720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Gear Driven Roller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86200" y="24384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Free </a:t>
                </a:r>
                <a:r>
                  <a:rPr lang="en-US" dirty="0" smtClean="0"/>
                  <a:t>Roller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31264" y="1752600"/>
                <a:ext cx="173736" cy="2057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0" y="22860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Connection of the Panels &amp; tape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286000" y="1602304"/>
                <a:ext cx="1981200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307336" y="3499362"/>
                <a:ext cx="1981200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U-Turn Arrow 17"/>
              <p:cNvSpPr/>
              <p:nvPr/>
            </p:nvSpPr>
            <p:spPr>
              <a:xfrm>
                <a:off x="3512439" y="2327041"/>
                <a:ext cx="1371600" cy="841248"/>
              </a:xfrm>
              <a:prstGeom prst="utur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U-Turn Arrow 18"/>
              <p:cNvSpPr/>
              <p:nvPr/>
            </p:nvSpPr>
            <p:spPr>
              <a:xfrm flipV="1">
                <a:off x="3352800" y="4618038"/>
                <a:ext cx="1828800" cy="1080670"/>
              </a:xfrm>
              <a:prstGeom prst="utur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6455664" y="1828800"/>
              <a:ext cx="4495800" cy="4529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34200" y="3352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Solar Panel Roller</a:t>
              </a:r>
              <a:endParaRPr lang="en-US" dirty="0"/>
            </a:p>
          </p:txBody>
        </p:sp>
      </p:grpSp>
      <p:sp>
        <p:nvSpPr>
          <p:cNvPr id="29" name="U-Turn Arrow 28"/>
          <p:cNvSpPr/>
          <p:nvPr/>
        </p:nvSpPr>
        <p:spPr>
          <a:xfrm flipV="1">
            <a:off x="6836664" y="3534996"/>
            <a:ext cx="1828800" cy="1080670"/>
          </a:xfrm>
          <a:prstGeom prst="utur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1445" t="50000" r="25438" b="20371"/>
          <a:stretch/>
        </p:blipFill>
        <p:spPr>
          <a:xfrm>
            <a:off x="6858000" y="319563"/>
            <a:ext cx="1783080" cy="178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38964"/>
            <a:ext cx="7924800" cy="1143000"/>
          </a:xfrm>
        </p:spPr>
        <p:txBody>
          <a:bodyPr/>
          <a:lstStyle/>
          <a:p>
            <a:r>
              <a:rPr lang="en-US" sz="4000" dirty="0" smtClean="0"/>
              <a:t>Zoom-in front view</a:t>
            </a:r>
            <a:endParaRPr lang="en-US" sz="4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07820" y="1732377"/>
            <a:ext cx="5715000" cy="3685032"/>
            <a:chOff x="1447800" y="1417638"/>
            <a:chExt cx="5715000" cy="3685032"/>
          </a:xfrm>
        </p:grpSpPr>
        <p:sp>
          <p:nvSpPr>
            <p:cNvPr id="6" name="Rectangle 5"/>
            <p:cNvSpPr/>
            <p:nvPr/>
          </p:nvSpPr>
          <p:spPr>
            <a:xfrm>
              <a:off x="6019800" y="3297936"/>
              <a:ext cx="990600" cy="1783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3319272"/>
              <a:ext cx="990600" cy="1783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7800" y="3124200"/>
              <a:ext cx="1295400" cy="17373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124200"/>
              <a:ext cx="1295400" cy="19507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307157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Tape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0920" y="3995769"/>
              <a:ext cx="1828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Gear Drive Roller</a:t>
              </a:r>
            </a:p>
            <a:p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447800" y="1417638"/>
              <a:ext cx="5711952" cy="1706562"/>
              <a:chOff x="1447800" y="1417638"/>
              <a:chExt cx="5711952" cy="170656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653028" y="2201990"/>
                <a:ext cx="1295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Free Rotating Roller</a:t>
                </a:r>
              </a:p>
              <a:p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447800" y="1417638"/>
                <a:ext cx="5711952" cy="1706562"/>
                <a:chOff x="1447800" y="1417638"/>
                <a:chExt cx="5711952" cy="1706562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752600" y="2123660"/>
                  <a:ext cx="685800" cy="10005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172200" y="2123660"/>
                  <a:ext cx="685800" cy="10005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447800" y="1752600"/>
                  <a:ext cx="5711952" cy="207264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386328" y="1417638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Solar Panel</a:t>
                  </a:r>
                  <a:endParaRPr lang="en-US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2095500" y="2462625"/>
                  <a:ext cx="1557528" cy="0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991100" y="2462625"/>
                  <a:ext cx="1524000" cy="0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Straight Arrow Connector 19"/>
            <p:cNvCxnSpPr/>
            <p:nvPr/>
          </p:nvCxnSpPr>
          <p:spPr>
            <a:xfrm flipH="1">
              <a:off x="2052828" y="3229197"/>
              <a:ext cx="1557528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48428" y="3229197"/>
              <a:ext cx="1524000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177796" y="4189635"/>
              <a:ext cx="1208532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215128" y="4189635"/>
              <a:ext cx="1382268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6987540" y="609600"/>
            <a:ext cx="1546860" cy="361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Final Design</a:t>
            </a:r>
            <a:endParaRPr lang="en-US" sz="4000" dirty="0"/>
          </a:p>
        </p:txBody>
      </p:sp>
      <p:pic>
        <p:nvPicPr>
          <p:cNvPr id="4" name="Picture 69" descr="C:\Users\Owner\Documents\Iowa State\Senior Design\Assembly Inside view wo gui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114800" cy="3515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9" descr="C:\Users\Owner\Downloads\IMG_08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2" b="10736"/>
          <a:stretch/>
        </p:blipFill>
        <p:spPr bwMode="auto">
          <a:xfrm>
            <a:off x="4751507" y="2057400"/>
            <a:ext cx="4011493" cy="3515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MILESTONES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304800" y="1600200"/>
            <a:ext cx="8686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Analog or Digital 						10/05/2014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Circuit Outlines and Improvements 				10/31/2014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Our Design Constraints were changed		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11/01/2014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Redesigned our 1U CubeSat					11/12/2014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Final Circuit Completion					11/26/2014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Material Selections						12/05/2014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Draft Design Sent to NASA					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12/06/2014</a:t>
            </a:r>
            <a:endParaRPr lang="en-US" sz="22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Bill Of Materials 						12/07/2014</a:t>
            </a:r>
          </a:p>
        </p:txBody>
      </p:sp>
    </p:spTree>
    <p:extLst>
      <p:ext uri="{BB962C8B-B14F-4D97-AF65-F5344CB8AC3E}">
        <p14:creationId xmlns:p14="http://schemas.microsoft.com/office/powerpoint/2010/main" val="38257731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SEMESTER SCHEDULE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4294967295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Material Ordering					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01/30/2015</a:t>
            </a:r>
            <a:endParaRPr lang="en-US" sz="22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Begin building 					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02/20/2015</a:t>
            </a:r>
            <a:endParaRPr lang="en-US" sz="22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Circuit Assembled					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04/0</a:t>
            </a:r>
            <a:r>
              <a:rPr lang="en-US" sz="220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/2015</a:t>
            </a:r>
            <a:endParaRPr lang="en-US" sz="22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Complete Local testing 				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04/</a:t>
            </a:r>
            <a:r>
              <a:rPr lang="en-US" sz="220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17</a:t>
            </a:r>
            <a:r>
              <a:rPr lang="en-US" sz="2200" b="0" i="0" u="none" strike="noStrike" cap="none" baseline="0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/2015</a:t>
            </a:r>
            <a:endParaRPr lang="en-US" sz="22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Submit Final Documentation</a:t>
            </a: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to NASA			05/0</a:t>
            </a:r>
            <a:r>
              <a:rPr lang="en-US" sz="22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en-US" sz="2200" b="0" i="0" u="none" strike="noStrike" cap="none" baseline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/2015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641177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z="4000" dirty="0" smtClean="0"/>
              <a:t>Preliminary Designs-Scissor Jack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Size Constraint</a:t>
            </a:r>
          </a:p>
          <a:p>
            <a:pPr lvl="1"/>
            <a:r>
              <a:rPr lang="en-US" sz="2400" dirty="0" smtClean="0"/>
              <a:t>1ft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cube</a:t>
            </a:r>
          </a:p>
          <a:p>
            <a:pPr lvl="1"/>
            <a:r>
              <a:rPr lang="en-US" sz="2400" dirty="0" smtClean="0"/>
              <a:t>9ft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solar panels</a:t>
            </a:r>
          </a:p>
          <a:p>
            <a:r>
              <a:rPr lang="en-US" sz="2400" dirty="0" smtClean="0"/>
              <a:t>Scissor Design</a:t>
            </a:r>
          </a:p>
          <a:p>
            <a:pPr lvl="1"/>
            <a:r>
              <a:rPr lang="en-US" sz="2400" dirty="0" smtClean="0"/>
              <a:t>Motor </a:t>
            </a:r>
          </a:p>
          <a:p>
            <a:pPr lvl="2"/>
            <a:r>
              <a:rPr lang="en-US" sz="2400" dirty="0"/>
              <a:t>3</a:t>
            </a:r>
            <a:r>
              <a:rPr lang="en-US" sz="2400" dirty="0" smtClean="0"/>
              <a:t> ft-lb</a:t>
            </a:r>
          </a:p>
          <a:p>
            <a:pPr lvl="2"/>
            <a:r>
              <a:rPr lang="en-US" sz="2400" dirty="0" smtClean="0"/>
              <a:t>2 phase motor deploy and retract</a:t>
            </a:r>
          </a:p>
          <a:p>
            <a:pPr lvl="2"/>
            <a:r>
              <a:rPr lang="en-US" sz="2400" dirty="0" smtClean="0"/>
              <a:t>Stepper motor</a:t>
            </a:r>
          </a:p>
          <a:p>
            <a:pPr lvl="1"/>
            <a:r>
              <a:rPr lang="en-US" sz="2400" dirty="0" smtClean="0"/>
              <a:t>Power Transmission</a:t>
            </a:r>
          </a:p>
          <a:p>
            <a:pPr lvl="2"/>
            <a:r>
              <a:rPr lang="en-US" sz="2400" dirty="0" smtClean="0"/>
              <a:t>Screw drive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231176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Problem </a:t>
            </a:r>
            <a:r>
              <a:rPr lang="en-US" sz="4000" dirty="0"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lnSpc>
                <a:spcPct val="300000"/>
              </a:lnSpc>
              <a:buNone/>
            </a:pPr>
            <a:r>
              <a:rPr lang="en-US" sz="2300" dirty="0"/>
              <a:t>Our group is tasked with designing and implementing a repeatedly deployable and retractable solar cell system that is to be launched into Low Earth Orbit. The system must fit within a 1U CubeSat (10cm x 10cm x 10cm satellite).  </a:t>
            </a:r>
            <a:r>
              <a:rPr lang="en-US" sz="2300" dirty="0"/>
              <a:t>Flexible solar arrays shall be used that have a minimum bend radius of 2.5cm and must cover at least </a:t>
            </a:r>
            <a:r>
              <a:rPr lang="en-US" sz="2300" dirty="0" smtClean="0"/>
              <a:t>3720cm</a:t>
            </a:r>
            <a:r>
              <a:rPr lang="en-US" sz="2400" baseline="30000" dirty="0" smtClean="0"/>
              <a:t>2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213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ianbrushpainter.com/media/catalog/product/cache/1/thumbnail/9df78eab33525d08d6e5fb8d27136e95/b/r/brushpainting-fan-7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1447800"/>
            <a:ext cx="2204545" cy="22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Preliminary Designs-Fan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7924800" cy="425018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One dual phase motor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Multiple</a:t>
            </a:r>
            <a:r>
              <a:rPr lang="en-US" sz="2200" dirty="0" smtClean="0"/>
              <a:t> </a:t>
            </a:r>
            <a:r>
              <a:rPr lang="en-US" sz="2200" dirty="0" smtClean="0"/>
              <a:t>servo </a:t>
            </a:r>
            <a:r>
              <a:rPr lang="en-US" sz="2200" dirty="0" smtClean="0"/>
              <a:t>motors</a:t>
            </a:r>
            <a:endParaRPr lang="en-US" sz="22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Difficult to reach 4 ft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solar panels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Gear Drive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At pivot point - 360° rotation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One to unfold – achieve more than 1 foot radius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The Area of this method will never achieve 100% full of solar cells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25mm </a:t>
            </a:r>
            <a:r>
              <a:rPr lang="en-US" sz="2200" dirty="0"/>
              <a:t>bending radius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/>
              <a:t>A</a:t>
            </a:r>
            <a:r>
              <a:rPr lang="en-US" sz="2200" baseline="-25000" dirty="0" err="1"/>
              <a:t>cell,min</a:t>
            </a:r>
            <a:r>
              <a:rPr lang="en-US" sz="2200" dirty="0"/>
              <a:t> = 1cm x 1cm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Solar Panel Calculation. </a:t>
            </a:r>
            <a:endParaRPr lang="en-US" sz="2200" b="0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4724399"/>
                <a:ext cx="1447800" cy="12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724399"/>
                <a:ext cx="1447800" cy="1202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9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Size Constraint</a:t>
            </a:r>
          </a:p>
          <a:p>
            <a:pPr lvl="1"/>
            <a:r>
              <a:rPr lang="en-US" sz="2200" dirty="0" smtClean="0"/>
              <a:t>1000cm</a:t>
            </a:r>
            <a:r>
              <a:rPr lang="en-US" sz="2200" baseline="30000" dirty="0" smtClean="0"/>
              <a:t>3 </a:t>
            </a:r>
            <a:r>
              <a:rPr lang="en-US" sz="2200" dirty="0" smtClean="0"/>
              <a:t>cube-sat</a:t>
            </a:r>
          </a:p>
          <a:p>
            <a:pPr lvl="1"/>
            <a:r>
              <a:rPr lang="en-US" sz="2200" dirty="0" smtClean="0"/>
              <a:t>4-9ft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solar panels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447800"/>
            <a:ext cx="3733800" cy="512064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2400" dirty="0" smtClean="0"/>
              <a:t>Measure </a:t>
            </a:r>
            <a:r>
              <a:rPr lang="en-US" sz="2400" dirty="0"/>
              <a:t>tape technique</a:t>
            </a:r>
          </a:p>
          <a:p>
            <a:pPr lvl="1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Motor 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 smtClean="0"/>
              <a:t>100+ </a:t>
            </a:r>
            <a:r>
              <a:rPr lang="en-US" sz="2400" dirty="0" err="1"/>
              <a:t>oz</a:t>
            </a:r>
            <a:r>
              <a:rPr lang="en-US" sz="2400" dirty="0"/>
              <a:t>-inch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Brushed motor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Single phase motor deploy 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Continuous</a:t>
            </a:r>
          </a:p>
          <a:p>
            <a:pPr lvl="1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Power Transmission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Spur </a:t>
            </a:r>
            <a:r>
              <a:rPr lang="en-US" sz="2400" dirty="0" smtClean="0"/>
              <a:t>Gears deploy</a:t>
            </a:r>
            <a:endParaRPr lang="en-US" sz="2400" dirty="0"/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Retract – spiral </a:t>
            </a:r>
            <a:r>
              <a:rPr lang="en-US" sz="2400" dirty="0" smtClean="0"/>
              <a:t>coil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z="4000" dirty="0" smtClean="0"/>
              <a:t>Preliminary Design-Tape Measure</a:t>
            </a:r>
            <a:endParaRPr lang="en-US" sz="4000" dirty="0"/>
          </a:p>
        </p:txBody>
      </p:sp>
      <p:pic>
        <p:nvPicPr>
          <p:cNvPr id="6" name="Picture 69" descr="C:\Users\Owner\Documents\Iowa State\Senior Design\Assembly Inside view wo gui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049658"/>
            <a:ext cx="3276600" cy="279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Final Design Decision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41167"/>
              </p:ext>
            </p:extLst>
          </p:nvPr>
        </p:nvGraphicFramePr>
        <p:xfrm>
          <a:off x="914400" y="2514600"/>
          <a:ext cx="7219950" cy="800100"/>
        </p:xfrm>
        <a:graphic>
          <a:graphicData uri="http://schemas.openxmlformats.org/drawingml/2006/table">
            <a:tbl>
              <a:tblPr/>
              <a:tblGrid>
                <a:gridCol w="552450"/>
                <a:gridCol w="609600"/>
                <a:gridCol w="1638300"/>
                <a:gridCol w="673100"/>
                <a:gridCol w="673100"/>
                <a:gridCol w="1397000"/>
                <a:gridCol w="939800"/>
                <a:gridCol w="7366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Mechanical Components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Solar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 Torque Require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Grade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Limited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Scissor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Medium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65203"/>
              </p:ext>
            </p:extLst>
          </p:nvPr>
        </p:nvGraphicFramePr>
        <p:xfrm>
          <a:off x="6324600" y="3810000"/>
          <a:ext cx="1841500" cy="1400175"/>
        </p:xfrm>
        <a:graphic>
          <a:graphicData uri="http://schemas.openxmlformats.org/drawingml/2006/table">
            <a:tbl>
              <a:tblPr/>
              <a:tblGrid>
                <a:gridCol w="607505"/>
                <a:gridCol w="123399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 Code Grading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Chart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Restricted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Linient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Repeatable operation</a:t>
            </a:r>
          </a:p>
          <a:p>
            <a:r>
              <a:rPr lang="en-US" sz="2200" dirty="0" smtClean="0"/>
              <a:t>Low power consumption</a:t>
            </a:r>
          </a:p>
          <a:p>
            <a:r>
              <a:rPr lang="en-US" sz="2200" dirty="0" smtClean="0"/>
              <a:t>Structural rigidity when extended</a:t>
            </a:r>
          </a:p>
          <a:p>
            <a:r>
              <a:rPr lang="en-US" sz="2200" dirty="0"/>
              <a:t>Physical Limitations of </a:t>
            </a:r>
            <a:r>
              <a:rPr lang="en-US" sz="2200" dirty="0" smtClean="0"/>
              <a:t>Materials</a:t>
            </a:r>
            <a:endParaRPr lang="en-US" sz="22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Receive and interpret the signal</a:t>
            </a:r>
          </a:p>
          <a:p>
            <a:r>
              <a:rPr lang="en-US" sz="2200" dirty="0" smtClean="0"/>
              <a:t>Monitoring boom extension for excessive torque</a:t>
            </a:r>
          </a:p>
          <a:p>
            <a:r>
              <a:rPr lang="en-US" sz="2200" dirty="0" smtClean="0"/>
              <a:t>Latch at full extension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87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Non-Functional Requirements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Temperature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Radiation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Elasticity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Reliability/Lifetime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Fixed components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Weight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Size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Accessibility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511655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1522</TotalTime>
  <Words>987</Words>
  <Application>Microsoft Office PowerPoint</Application>
  <PresentationFormat>On-screen Show (4:3)</PresentationFormat>
  <Paragraphs>277</Paragraphs>
  <Slides>28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Horizon</vt:lpstr>
      <vt:lpstr>Worksheet</vt:lpstr>
      <vt:lpstr>Cubesat solar panels</vt:lpstr>
      <vt:lpstr>Preliminary Problem Statement</vt:lpstr>
      <vt:lpstr>Preliminary Designs-Scissor Jack</vt:lpstr>
      <vt:lpstr>Problem Statement</vt:lpstr>
      <vt:lpstr>Preliminary Designs-Fan</vt:lpstr>
      <vt:lpstr>Preliminary Design-Tape Measure</vt:lpstr>
      <vt:lpstr>Final Design Decision</vt:lpstr>
      <vt:lpstr>Functional Requirements</vt:lpstr>
      <vt:lpstr>Non-Functional Requirements</vt:lpstr>
      <vt:lpstr>Market for CubeSats</vt:lpstr>
      <vt:lpstr>Potential Risks in LEO</vt:lpstr>
      <vt:lpstr>Material Costs</vt:lpstr>
      <vt:lpstr>Technology Platform</vt:lpstr>
      <vt:lpstr>Implementing Prototype</vt:lpstr>
      <vt:lpstr>BEARINGS</vt:lpstr>
      <vt:lpstr>Solenoids</vt:lpstr>
      <vt:lpstr>Constant Force Spring</vt:lpstr>
      <vt:lpstr>Human to Machine Interface</vt:lpstr>
      <vt:lpstr>Field programmable logic controller</vt:lpstr>
      <vt:lpstr>Motor</vt:lpstr>
      <vt:lpstr>Motor Driver</vt:lpstr>
      <vt:lpstr>Electrical Interface</vt:lpstr>
      <vt:lpstr>Zoom-in side View</vt:lpstr>
      <vt:lpstr>Zoom-in front view</vt:lpstr>
      <vt:lpstr>Final Design</vt:lpstr>
      <vt:lpstr>MILESTONES</vt:lpstr>
      <vt:lpstr>SEMESTER SCHEDULE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78</cp:revision>
  <dcterms:created xsi:type="dcterms:W3CDTF">2014-12-06T19:05:44Z</dcterms:created>
  <dcterms:modified xsi:type="dcterms:W3CDTF">2015-04-28T20:55:12Z</dcterms:modified>
</cp:coreProperties>
</file>